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49" r:id="rId1"/>
  </p:sldMasterIdLst>
  <p:notesMasterIdLst>
    <p:notesMasterId r:id="rId14"/>
  </p:notesMasterIdLst>
  <p:sldIdLst>
    <p:sldId id="256" r:id="rId2"/>
    <p:sldId id="257" r:id="rId3"/>
    <p:sldId id="281" r:id="rId4"/>
    <p:sldId id="290" r:id="rId5"/>
    <p:sldId id="285" r:id="rId6"/>
    <p:sldId id="289" r:id="rId7"/>
    <p:sldId id="291" r:id="rId8"/>
    <p:sldId id="292" r:id="rId9"/>
    <p:sldId id="293" r:id="rId10"/>
    <p:sldId id="294" r:id="rId11"/>
    <p:sldId id="295" r:id="rId12"/>
    <p:sldId id="284" r:id="rId13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F0EE1D1-D4DA-4B5F-B7DF-8EBE5BDD49BA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5286598-87CD-4E8E-BF7B-7EC5F438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35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D9DA8E-977E-4100-9228-12518ACBDB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72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49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0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4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0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3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7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5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5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624077-BD55-4036-8E92-6558FDF3B653}" type="datetime1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1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7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3FE42E8-8B57-452D-A122-4DCE9AC771EF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16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9B91-E6C3-494B-8C8A-8436DB965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999" y="4550229"/>
            <a:ext cx="10909073" cy="1057655"/>
          </a:xfrm>
        </p:spPr>
        <p:txBody>
          <a:bodyPr>
            <a:normAutofit/>
          </a:bodyPr>
          <a:lstStyle/>
          <a:p>
            <a:r>
              <a:rPr lang="en-US" sz="3300" b="1" dirty="0"/>
              <a:t>FY 2024-25 Adopted Budget for </a:t>
            </a:r>
            <a:br>
              <a:rPr lang="en-US" sz="3300" b="1" dirty="0"/>
            </a:br>
            <a:r>
              <a:rPr lang="en-US" sz="3300" b="1" dirty="0"/>
              <a:t>Funds 337A , 337L, 337M, AND 337N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F079EC-0A0C-4AF6-9D43-DFEACA009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999" y="5727515"/>
            <a:ext cx="10925101" cy="51547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sto MT" panose="02040603050505030304" pitchFamily="18" charset="0"/>
              </a:rPr>
              <a:t>Mid year budget status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3923F51-07E5-4E92-86A0-E79F21494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57" y="1842472"/>
            <a:ext cx="5131653" cy="1197951"/>
          </a:xfrm>
          <a:prstGeom prst="rect">
            <a:avLst/>
          </a:prstGeom>
        </p:spPr>
      </p:pic>
      <p:pic>
        <p:nvPicPr>
          <p:cNvPr id="4" name="Picture 3" descr="Calculator and notepad">
            <a:extLst>
              <a:ext uri="{FF2B5EF4-FFF2-40B4-BE49-F238E27FC236}">
                <a16:creationId xmlns:a16="http://schemas.microsoft.com/office/drawing/2014/main" id="{C6F6E395-7BA1-4350-A2F1-F5BC407B24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029" r="5636" b="-1"/>
          <a:stretch/>
        </p:blipFill>
        <p:spPr>
          <a:xfrm>
            <a:off x="6424891" y="640080"/>
            <a:ext cx="3202491" cy="360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3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AAC07-7B4F-6906-BBF6-7BC74BCE0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2022 GO BOND, SERIES 2023</a:t>
            </a:r>
            <a:br>
              <a:rPr lang="en-US" dirty="0"/>
            </a:br>
            <a:r>
              <a:rPr lang="en-US" dirty="0"/>
              <a:t>RESTRICTED ASSET FUND 52L0 (TAX EXEMPT)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39B060-2F06-BEA7-728D-2A0BF8625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619133"/>
              </p:ext>
            </p:extLst>
          </p:nvPr>
        </p:nvGraphicFramePr>
        <p:xfrm>
          <a:off x="1698171" y="1894115"/>
          <a:ext cx="8780107" cy="3563718"/>
        </p:xfrm>
        <a:graphic>
          <a:graphicData uri="http://schemas.openxmlformats.org/drawingml/2006/table">
            <a:tbl>
              <a:tblPr/>
              <a:tblGrid>
                <a:gridCol w="3902270">
                  <a:extLst>
                    <a:ext uri="{9D8B030D-6E8A-4147-A177-3AD203B41FA5}">
                      <a16:colId xmlns:a16="http://schemas.microsoft.com/office/drawing/2014/main" val="4114781987"/>
                    </a:ext>
                  </a:extLst>
                </a:gridCol>
                <a:gridCol w="1416146">
                  <a:extLst>
                    <a:ext uri="{9D8B030D-6E8A-4147-A177-3AD203B41FA5}">
                      <a16:colId xmlns:a16="http://schemas.microsoft.com/office/drawing/2014/main" val="1402410921"/>
                    </a:ext>
                  </a:extLst>
                </a:gridCol>
                <a:gridCol w="1007037">
                  <a:extLst>
                    <a:ext uri="{9D8B030D-6E8A-4147-A177-3AD203B41FA5}">
                      <a16:colId xmlns:a16="http://schemas.microsoft.com/office/drawing/2014/main" val="3675657094"/>
                    </a:ext>
                  </a:extLst>
                </a:gridCol>
                <a:gridCol w="1117182">
                  <a:extLst>
                    <a:ext uri="{9D8B030D-6E8A-4147-A177-3AD203B41FA5}">
                      <a16:colId xmlns:a16="http://schemas.microsoft.com/office/drawing/2014/main" val="919724137"/>
                    </a:ext>
                  </a:extLst>
                </a:gridCol>
                <a:gridCol w="1337472">
                  <a:extLst>
                    <a:ext uri="{9D8B030D-6E8A-4147-A177-3AD203B41FA5}">
                      <a16:colId xmlns:a16="http://schemas.microsoft.com/office/drawing/2014/main" val="853055695"/>
                    </a:ext>
                  </a:extLst>
                </a:gridCol>
              </a:tblGrid>
              <a:tr h="3903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Balance Sheet Item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Begining Balance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Period Debits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Period Credits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Ending Balance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517544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101000   CASH IN TREASURY-DP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36,697,000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5,002,000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41,699,000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653889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101200   CASH IN TREASURY-WIRE TRANSFERS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-35,862,366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-40,561,816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883999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102000   CASH IN TREAS-JOURNAL VOUCHERS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17,623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17,623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78967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109000   CASH IN TREAS-SPL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-214,437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-214,437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89358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Cash in Treasury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637,820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5,002,000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940,369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26992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1300000  ACCRUED INTEREST RECEIVABLE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156579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Accrued Interest Receivable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81878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2300000  INVESTMENTS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4,945,165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-4,945,165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149028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Investments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4,945,165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-4,945,165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31528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**  Total Assets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5,582,985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9,701,451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-9,644,616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5,639,820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573541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5150000  CLAIMS PAYABLE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385349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Claims Payable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521396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5506607  CONSTRUCTION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-5,145,563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-5,145,563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159957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5506614  INVESTMENT ERNS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-437,422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-56,835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-494,257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859361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Deposits from Others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-5,582,985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-56,835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-5,639,820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56860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**  Total Liabilities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-5,582,985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-4,756,286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-5,639,820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48914"/>
                  </a:ext>
                </a:extLst>
              </a:tr>
              <a:tr h="18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*** Total Liabilities &amp; Equity + Other Accts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-5,582,985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4,699,451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-4,756,286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-5,639,820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6797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61C43B7-379D-3CD2-741A-861E89EA36C0}"/>
              </a:ext>
            </a:extLst>
          </p:cNvPr>
          <p:cNvSpPr txBox="1"/>
          <p:nvPr/>
        </p:nvSpPr>
        <p:spPr>
          <a:xfrm>
            <a:off x="1670180" y="5654351"/>
            <a:ext cx="8808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Interest earnings reflected at 12/31/2025:  $494,257  </a:t>
            </a:r>
          </a:p>
          <a:p>
            <a:r>
              <a:rPr lang="en-US" dirty="0"/>
              <a:t>Reinvested $4,500,000 in January 2025 @ 4.294% US Treasury Yield, maturing in April 2025.</a:t>
            </a:r>
          </a:p>
        </p:txBody>
      </p:sp>
    </p:spTree>
    <p:extLst>
      <p:ext uri="{BB962C8B-B14F-4D97-AF65-F5344CB8AC3E}">
        <p14:creationId xmlns:p14="http://schemas.microsoft.com/office/powerpoint/2010/main" val="307963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DF38B-4735-DA7E-0CE4-EEF46295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2022 GO BOND, SERIES 2023</a:t>
            </a:r>
            <a:br>
              <a:rPr lang="en-US" dirty="0"/>
            </a:br>
            <a:r>
              <a:rPr lang="en-US" dirty="0"/>
              <a:t>RESTRICTED ASSET FUND 52M0 (TAXABLE)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4DAE0E-4224-5022-3AA7-4B9610C0B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3535"/>
              </p:ext>
            </p:extLst>
          </p:nvPr>
        </p:nvGraphicFramePr>
        <p:xfrm>
          <a:off x="1651518" y="1875453"/>
          <a:ext cx="8920066" cy="3582371"/>
        </p:xfrm>
        <a:graphic>
          <a:graphicData uri="http://schemas.openxmlformats.org/drawingml/2006/table">
            <a:tbl>
              <a:tblPr/>
              <a:tblGrid>
                <a:gridCol w="4156630">
                  <a:extLst>
                    <a:ext uri="{9D8B030D-6E8A-4147-A177-3AD203B41FA5}">
                      <a16:colId xmlns:a16="http://schemas.microsoft.com/office/drawing/2014/main" val="3280922124"/>
                    </a:ext>
                  </a:extLst>
                </a:gridCol>
                <a:gridCol w="1289465">
                  <a:extLst>
                    <a:ext uri="{9D8B030D-6E8A-4147-A177-3AD203B41FA5}">
                      <a16:colId xmlns:a16="http://schemas.microsoft.com/office/drawing/2014/main" val="499960897"/>
                    </a:ext>
                  </a:extLst>
                </a:gridCol>
                <a:gridCol w="1061913">
                  <a:extLst>
                    <a:ext uri="{9D8B030D-6E8A-4147-A177-3AD203B41FA5}">
                      <a16:colId xmlns:a16="http://schemas.microsoft.com/office/drawing/2014/main" val="2584932804"/>
                    </a:ext>
                  </a:extLst>
                </a:gridCol>
                <a:gridCol w="1198444">
                  <a:extLst>
                    <a:ext uri="{9D8B030D-6E8A-4147-A177-3AD203B41FA5}">
                      <a16:colId xmlns:a16="http://schemas.microsoft.com/office/drawing/2014/main" val="3950791677"/>
                    </a:ext>
                  </a:extLst>
                </a:gridCol>
                <a:gridCol w="1213614">
                  <a:extLst>
                    <a:ext uri="{9D8B030D-6E8A-4147-A177-3AD203B41FA5}">
                      <a16:colId xmlns:a16="http://schemas.microsoft.com/office/drawing/2014/main" val="373191835"/>
                    </a:ext>
                  </a:extLst>
                </a:gridCol>
              </a:tblGrid>
              <a:tr h="3923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Balance Sheet Item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Begining Balance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Period Debits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Period Credits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Ending Balance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47344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101000   CASH IN TREASURY-DP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28,266,420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3,803,000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32,069,420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619835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101200   CASH IN TREASURY-WIRE TRANSFERS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-27,274,162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-30,923,904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64076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102000   CASH IN TREAS-JOURNAL VOUCHERS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35,377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35,377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944214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109000   CASH IN TREAS-SPL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-533,571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-533,571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98964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Cash in Treasury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494,064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3,803,000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647,322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558506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1300000  ACCRUED INTEREST RECEIVABLE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693710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Accrued Interest Receivable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271940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2300000  INVESTMENTS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3,759,788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-3,759,788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461768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Investments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3,759,788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-3,759,788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046983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**  Total Assets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4,253,853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7,452,742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-7,409,530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4,297,064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778945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5150000  CLAIMS PAYABLE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453218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Claims Payable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910158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5506607  CONSTRUCTION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-3,900,849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-3,900,849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224278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5506614  INVESTMENT ERNS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-353,004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-43,212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-396,215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536315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Deposits from Others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-4,253,853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-43,212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-4,297,064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878956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**  Total Liabilities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-4,253,853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-3,692,953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-4,297,064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382845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*** Total Liabilities &amp; Equity + Other Accts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-4,253,853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3,649,742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-3,692,953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-4,297,064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67376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BDC3C4D-785A-B038-334D-20DA41A4C1C2}"/>
              </a:ext>
            </a:extLst>
          </p:cNvPr>
          <p:cNvSpPr txBox="1"/>
          <p:nvPr/>
        </p:nvSpPr>
        <p:spPr>
          <a:xfrm>
            <a:off x="1651518" y="5589037"/>
            <a:ext cx="892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Interest earnings reflected at 12/31/2024:  $396,215</a:t>
            </a:r>
          </a:p>
          <a:p>
            <a:r>
              <a:rPr lang="en-US" dirty="0"/>
              <a:t>Reinvested $3,650,000 in January 2025 @ 4.294% US Treasury Yield, maturing in April 2025.</a:t>
            </a:r>
          </a:p>
        </p:txBody>
      </p:sp>
    </p:spTree>
    <p:extLst>
      <p:ext uri="{BB962C8B-B14F-4D97-AF65-F5344CB8AC3E}">
        <p14:creationId xmlns:p14="http://schemas.microsoft.com/office/powerpoint/2010/main" val="1378019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79A86-C10B-4040-8CAE-1245FDE9C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4" y="1903811"/>
            <a:ext cx="5216055" cy="19252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/>
            <a:r>
              <a:rPr lang="en-US" sz="5100" cap="all" spc="300" dirty="0">
                <a:solidFill>
                  <a:schemeClr val="tx2">
                    <a:lumMod val="75000"/>
                  </a:schemeClr>
                </a:solidFill>
              </a:rPr>
              <a:t>Conclusion</a:t>
            </a:r>
            <a:br>
              <a:rPr lang="en-US" sz="5100" cap="all" spc="3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5100" cap="all" spc="300" dirty="0">
                <a:solidFill>
                  <a:schemeClr val="tx2">
                    <a:lumMod val="75000"/>
                  </a:schemeClr>
                </a:solidFill>
              </a:rPr>
              <a:t>Next steps:</a:t>
            </a:r>
            <a:br>
              <a:rPr lang="en-US" sz="5100" cap="all" spc="300" baseline="0" dirty="0">
                <a:solidFill>
                  <a:schemeClr val="tx2">
                    <a:lumMod val="75000"/>
                  </a:schemeClr>
                </a:solidFill>
              </a:rPr>
            </a:br>
            <a:endParaRPr lang="en-US" sz="5100" cap="all" spc="300" baseline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884250-05C3-2138-1854-BEE614C7247A}"/>
              </a:ext>
            </a:extLst>
          </p:cNvPr>
          <p:cNvSpPr txBox="1"/>
          <p:nvPr/>
        </p:nvSpPr>
        <p:spPr>
          <a:xfrm>
            <a:off x="2057399" y="3429001"/>
            <a:ext cx="94964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Preparation of Proposed Recommended Budget for FY2025-26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Budget Committee Meeting will be scheduled for March 5,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Budget Recommendation at:  Advisory Board Regular Meeting on March 20,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Submission to County – the week of March 24,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Budget Hearings – Board of Supervisors – June 2025</a:t>
            </a:r>
          </a:p>
        </p:txBody>
      </p:sp>
    </p:spTree>
    <p:extLst>
      <p:ext uri="{BB962C8B-B14F-4D97-AF65-F5344CB8AC3E}">
        <p14:creationId xmlns:p14="http://schemas.microsoft.com/office/powerpoint/2010/main" val="168270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79A86-C10B-4040-8CAE-1245FDE9C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103" y="1318591"/>
            <a:ext cx="5800929" cy="42208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100" cap="all" spc="300" baseline="0">
                <a:solidFill>
                  <a:schemeClr val="tx2">
                    <a:lumMod val="75000"/>
                  </a:schemeClr>
                </a:solidFill>
              </a:rPr>
              <a:t>Introduction</a:t>
            </a:r>
            <a:br>
              <a:rPr lang="en-US" sz="5100" cap="all" spc="300" baseline="0">
                <a:solidFill>
                  <a:schemeClr val="tx2">
                    <a:lumMod val="75000"/>
                  </a:schemeClr>
                </a:solidFill>
              </a:rPr>
            </a:br>
            <a:endParaRPr lang="en-US" sz="5100" cap="all" spc="300" baseline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56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1E0D6EA-D81C-F946-C383-BA49763E03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541103"/>
              </p:ext>
            </p:extLst>
          </p:nvPr>
        </p:nvGraphicFramePr>
        <p:xfrm>
          <a:off x="160338" y="0"/>
          <a:ext cx="11491912" cy="612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101713" imgH="4625258" progId="Excel.Sheet.12">
                  <p:embed/>
                </p:oleObj>
              </mc:Choice>
              <mc:Fallback>
                <p:oleObj name="Worksheet" r:id="rId3" imgW="7101713" imgH="4625258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1E0D6EA-D81C-F946-C383-BA49763E03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338" y="0"/>
                        <a:ext cx="11491912" cy="612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030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tint val="2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1E7EC-37A9-1D9B-D8A1-0FD05FED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+mn-lt"/>
              </a:rPr>
              <a:t>GENERAL FUND 337A – MAIN REVENUE CATEGORIES AND SUMMARIES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                           MID YEAR BUDGET STATUS FY2024-25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 </a:t>
            </a:r>
            <a:br>
              <a:rPr lang="en-US" sz="2800" dirty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39AEB1-B528-1221-8AC7-6BF9DD018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942866"/>
              </p:ext>
            </p:extLst>
          </p:nvPr>
        </p:nvGraphicFramePr>
        <p:xfrm>
          <a:off x="1651518" y="1894112"/>
          <a:ext cx="8929395" cy="4049478"/>
        </p:xfrm>
        <a:graphic>
          <a:graphicData uri="http://schemas.openxmlformats.org/drawingml/2006/table">
            <a:tbl>
              <a:tblPr/>
              <a:tblGrid>
                <a:gridCol w="949634">
                  <a:extLst>
                    <a:ext uri="{9D8B030D-6E8A-4147-A177-3AD203B41FA5}">
                      <a16:colId xmlns:a16="http://schemas.microsoft.com/office/drawing/2014/main" val="2066506084"/>
                    </a:ext>
                  </a:extLst>
                </a:gridCol>
                <a:gridCol w="3515064">
                  <a:extLst>
                    <a:ext uri="{9D8B030D-6E8A-4147-A177-3AD203B41FA5}">
                      <a16:colId xmlns:a16="http://schemas.microsoft.com/office/drawing/2014/main" val="1361883754"/>
                    </a:ext>
                  </a:extLst>
                </a:gridCol>
                <a:gridCol w="949634">
                  <a:extLst>
                    <a:ext uri="{9D8B030D-6E8A-4147-A177-3AD203B41FA5}">
                      <a16:colId xmlns:a16="http://schemas.microsoft.com/office/drawing/2014/main" val="794816618"/>
                    </a:ext>
                  </a:extLst>
                </a:gridCol>
                <a:gridCol w="949634">
                  <a:extLst>
                    <a:ext uri="{9D8B030D-6E8A-4147-A177-3AD203B41FA5}">
                      <a16:colId xmlns:a16="http://schemas.microsoft.com/office/drawing/2014/main" val="172589658"/>
                    </a:ext>
                  </a:extLst>
                </a:gridCol>
                <a:gridCol w="949634">
                  <a:extLst>
                    <a:ext uri="{9D8B030D-6E8A-4147-A177-3AD203B41FA5}">
                      <a16:colId xmlns:a16="http://schemas.microsoft.com/office/drawing/2014/main" val="3742040763"/>
                    </a:ext>
                  </a:extLst>
                </a:gridCol>
                <a:gridCol w="949634">
                  <a:extLst>
                    <a:ext uri="{9D8B030D-6E8A-4147-A177-3AD203B41FA5}">
                      <a16:colId xmlns:a16="http://schemas.microsoft.com/office/drawing/2014/main" val="165998737"/>
                    </a:ext>
                  </a:extLst>
                </a:gridCol>
                <a:gridCol w="666161">
                  <a:extLst>
                    <a:ext uri="{9D8B030D-6E8A-4147-A177-3AD203B41FA5}">
                      <a16:colId xmlns:a16="http://schemas.microsoft.com/office/drawing/2014/main" val="40960403"/>
                    </a:ext>
                  </a:extLst>
                </a:gridCol>
              </a:tblGrid>
              <a:tr h="3741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ACCT NO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ACCT TITLE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YR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 YE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ADOPTED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YR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YR 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55268"/>
                  </a:ext>
                </a:extLst>
              </a:tr>
              <a:tr h="1950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2023-24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2023-24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2024-25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2024-25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944571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146403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9100'S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PROPERTY TAXES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1,478,230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2,671,620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2,777,354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1,540,140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870847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097211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9400'S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USE OF MONEY/PROPERTY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762,662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1,588,786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1,679,486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799,349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962411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658809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9500'S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INTERGOVERNMENTAL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(228,786)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113,288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1,064,254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(324,679)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593019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626231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9600'S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CHARGES FOR SERVICE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268,068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668,247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689,500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325,649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236583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617546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9700'S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 REVENUE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(601,638)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40,404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322,664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(147,751)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-46%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50385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1508562"/>
                  </a:ext>
                </a:extLst>
              </a:tr>
              <a:tr h="359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9800'S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GAIN ON FIXED ASSET (SURPLUS SALES)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7,100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397733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530365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BUDGET TOTAL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1,678,536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5,089,446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6,533,258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2,192,708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96595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 BALANCE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1,324,736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1,324,735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846,079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846,079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2116179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TRNSFR TO/FRM REST RESERVE -EQUIP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(55,000)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(55,000)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(55,000)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(55,000)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132038"/>
                  </a:ext>
                </a:extLst>
              </a:tr>
              <a:tr h="195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PROJECTION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2,948,272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6,359,181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7,324,337 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2,983,787 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40.74%</a:t>
                      </a:r>
                    </a:p>
                  </a:txBody>
                  <a:tcPr marL="7422" marR="7422" marT="742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953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30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1998BB-981C-13C7-E8FC-D7B64E3A3EE3}"/>
              </a:ext>
            </a:extLst>
          </p:cNvPr>
          <p:cNvSpPr txBox="1"/>
          <p:nvPr/>
        </p:nvSpPr>
        <p:spPr>
          <a:xfrm>
            <a:off x="625151" y="783771"/>
            <a:ext cx="10860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GENERAL FUND 337A – MAIN EXPENSE CATEGORIES AND COMPARISONS </a:t>
            </a:r>
          </a:p>
          <a:p>
            <a:pPr algn="ctr"/>
            <a:r>
              <a:rPr lang="en-US" sz="2400" dirty="0"/>
              <a:t>MID YEAR BUDGET STATUS FOR FY2024-25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9BFB395-7074-7AC2-1DA9-4209B03E7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314720"/>
              </p:ext>
            </p:extLst>
          </p:nvPr>
        </p:nvGraphicFramePr>
        <p:xfrm>
          <a:off x="1636712" y="2034072"/>
          <a:ext cx="8978901" cy="3760234"/>
        </p:xfrm>
        <a:graphic>
          <a:graphicData uri="http://schemas.openxmlformats.org/drawingml/2006/table">
            <a:tbl>
              <a:tblPr/>
              <a:tblGrid>
                <a:gridCol w="1089440">
                  <a:extLst>
                    <a:ext uri="{9D8B030D-6E8A-4147-A177-3AD203B41FA5}">
                      <a16:colId xmlns:a16="http://schemas.microsoft.com/office/drawing/2014/main" val="1243789924"/>
                    </a:ext>
                  </a:extLst>
                </a:gridCol>
                <a:gridCol w="2969023">
                  <a:extLst>
                    <a:ext uri="{9D8B030D-6E8A-4147-A177-3AD203B41FA5}">
                      <a16:colId xmlns:a16="http://schemas.microsoft.com/office/drawing/2014/main" val="1422549045"/>
                    </a:ext>
                  </a:extLst>
                </a:gridCol>
                <a:gridCol w="1089440">
                  <a:extLst>
                    <a:ext uri="{9D8B030D-6E8A-4147-A177-3AD203B41FA5}">
                      <a16:colId xmlns:a16="http://schemas.microsoft.com/office/drawing/2014/main" val="1828462064"/>
                    </a:ext>
                  </a:extLst>
                </a:gridCol>
                <a:gridCol w="1089440">
                  <a:extLst>
                    <a:ext uri="{9D8B030D-6E8A-4147-A177-3AD203B41FA5}">
                      <a16:colId xmlns:a16="http://schemas.microsoft.com/office/drawing/2014/main" val="3350721093"/>
                    </a:ext>
                  </a:extLst>
                </a:gridCol>
                <a:gridCol w="1089440">
                  <a:extLst>
                    <a:ext uri="{9D8B030D-6E8A-4147-A177-3AD203B41FA5}">
                      <a16:colId xmlns:a16="http://schemas.microsoft.com/office/drawing/2014/main" val="367324119"/>
                    </a:ext>
                  </a:extLst>
                </a:gridCol>
                <a:gridCol w="1089440">
                  <a:extLst>
                    <a:ext uri="{9D8B030D-6E8A-4147-A177-3AD203B41FA5}">
                      <a16:colId xmlns:a16="http://schemas.microsoft.com/office/drawing/2014/main" val="2140002364"/>
                    </a:ext>
                  </a:extLst>
                </a:gridCol>
                <a:gridCol w="562678">
                  <a:extLst>
                    <a:ext uri="{9D8B030D-6E8A-4147-A177-3AD203B41FA5}">
                      <a16:colId xmlns:a16="http://schemas.microsoft.com/office/drawing/2014/main" val="701745168"/>
                    </a:ext>
                  </a:extLst>
                </a:gridCol>
              </a:tblGrid>
              <a:tr h="2361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ACCT NO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ACCT TITLE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YR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 YE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ADOPTED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YR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 YR 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16450"/>
                  </a:ext>
                </a:extLst>
              </a:tr>
              <a:tr h="236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2023-24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2023-24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2024-25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2024-25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448575"/>
                  </a:ext>
                </a:extLst>
              </a:tr>
              <a:tr h="2179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8044956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1000'S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SALARIES &amp; EE BENEFITS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1,509,558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3,039,020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3,510,770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1,652,851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935409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661442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2000'S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SERVICES &amp; SUPPLIES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1,196,162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2,133,245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2,374,206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1,349,257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538074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574872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4000'S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CIP PROGRAM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227,573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431,111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834,361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208,116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724513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725644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EQUIPMENT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65,220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81,330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105,000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100,238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607066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3218098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INTERFUND REIM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(171,603)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788567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13831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7900'S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CONTINGENCY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500,000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37090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204894"/>
                  </a:ext>
                </a:extLst>
              </a:tr>
              <a:tr h="236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2,998,513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5,513,103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7,324,337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3,310,462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322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71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642F5B-4D33-5727-A1A4-0567AB7694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703420"/>
              </p:ext>
            </p:extLst>
          </p:nvPr>
        </p:nvGraphicFramePr>
        <p:xfrm>
          <a:off x="979715" y="121299"/>
          <a:ext cx="10179698" cy="6251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9768776" imgH="6309267" progId="Excel.Sheet.12">
                  <p:embed/>
                </p:oleObj>
              </mc:Choice>
              <mc:Fallback>
                <p:oleObj name="Worksheet" r:id="rId2" imgW="9768776" imgH="63092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9715" y="121299"/>
                        <a:ext cx="10179698" cy="6251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76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E73B-203B-137E-B52F-3FA1001E1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14605"/>
            <a:ext cx="10058400" cy="16048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2022 GO BONDS, SERIES 2023</a:t>
            </a:r>
            <a:br>
              <a:rPr lang="en-US" sz="4000" dirty="0"/>
            </a:br>
            <a:r>
              <a:rPr lang="en-US" sz="4000" dirty="0"/>
              <a:t>CAPITAL PROJECTS FUND 337L (TAX EXEMPT &amp; TAXABLE)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F2161A-0E59-3988-9FF5-E112C1D2B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104801"/>
              </p:ext>
            </p:extLst>
          </p:nvPr>
        </p:nvGraphicFramePr>
        <p:xfrm>
          <a:off x="1446245" y="1819469"/>
          <a:ext cx="8714791" cy="3517646"/>
        </p:xfrm>
        <a:graphic>
          <a:graphicData uri="http://schemas.openxmlformats.org/drawingml/2006/table">
            <a:tbl>
              <a:tblPr/>
              <a:tblGrid>
                <a:gridCol w="145005">
                  <a:extLst>
                    <a:ext uri="{9D8B030D-6E8A-4147-A177-3AD203B41FA5}">
                      <a16:colId xmlns:a16="http://schemas.microsoft.com/office/drawing/2014/main" val="961576569"/>
                    </a:ext>
                  </a:extLst>
                </a:gridCol>
                <a:gridCol w="2407081">
                  <a:extLst>
                    <a:ext uri="{9D8B030D-6E8A-4147-A177-3AD203B41FA5}">
                      <a16:colId xmlns:a16="http://schemas.microsoft.com/office/drawing/2014/main" val="2702713921"/>
                    </a:ext>
                  </a:extLst>
                </a:gridCol>
                <a:gridCol w="1232541">
                  <a:extLst>
                    <a:ext uri="{9D8B030D-6E8A-4147-A177-3AD203B41FA5}">
                      <a16:colId xmlns:a16="http://schemas.microsoft.com/office/drawing/2014/main" val="1139698096"/>
                    </a:ext>
                  </a:extLst>
                </a:gridCol>
                <a:gridCol w="1232541">
                  <a:extLst>
                    <a:ext uri="{9D8B030D-6E8A-4147-A177-3AD203B41FA5}">
                      <a16:colId xmlns:a16="http://schemas.microsoft.com/office/drawing/2014/main" val="4148309569"/>
                    </a:ext>
                  </a:extLst>
                </a:gridCol>
                <a:gridCol w="1232541">
                  <a:extLst>
                    <a:ext uri="{9D8B030D-6E8A-4147-A177-3AD203B41FA5}">
                      <a16:colId xmlns:a16="http://schemas.microsoft.com/office/drawing/2014/main" val="3927877616"/>
                    </a:ext>
                  </a:extLst>
                </a:gridCol>
                <a:gridCol w="1232541">
                  <a:extLst>
                    <a:ext uri="{9D8B030D-6E8A-4147-A177-3AD203B41FA5}">
                      <a16:colId xmlns:a16="http://schemas.microsoft.com/office/drawing/2014/main" val="1250840498"/>
                    </a:ext>
                  </a:extLst>
                </a:gridCol>
                <a:gridCol w="1232541">
                  <a:extLst>
                    <a:ext uri="{9D8B030D-6E8A-4147-A177-3AD203B41FA5}">
                      <a16:colId xmlns:a16="http://schemas.microsoft.com/office/drawing/2014/main" val="3246856050"/>
                    </a:ext>
                  </a:extLst>
                </a:gridCol>
              </a:tblGrid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43806"/>
                  </a:ext>
                </a:extLst>
              </a:tr>
              <a:tr h="332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Commitment Item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Encumbrance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Available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% Available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2827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42420100  BUILDINGS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2,655,949.00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420,165.89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2,235,783.11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84.18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644062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42420200  STRUCTURES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6,786,217.00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425,714.16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6,360,502.84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93.73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893105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42 - Buildings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9,442,166.00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845,880.05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8,596,285.95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91.04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013810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**  Expenditure accounts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9,442,166.00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845,880.05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8,596,285.95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91.04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433031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94941000  INTEREST INCOME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410,236.00-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84.00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410,320.00-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21473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94 - REVENUE FROM USE OF 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410,236.00-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84.00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410,320.00-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589967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**  REVENUE ACCOUNTS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410,236.00-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84.00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410,320.00-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8176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***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9,031,930.00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845,964.05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8,185,965.95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90.63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875513"/>
                  </a:ext>
                </a:extLst>
              </a:tr>
              <a:tr h="3184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632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5A0B0CA-9E1C-91BC-DEB8-F6F9CCADC54E}"/>
              </a:ext>
            </a:extLst>
          </p:cNvPr>
          <p:cNvSpPr txBox="1"/>
          <p:nvPr/>
        </p:nvSpPr>
        <p:spPr>
          <a:xfrm>
            <a:off x="1520890" y="5439747"/>
            <a:ext cx="8714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FY2024-25 Expenses to 12/31/2024:  $471,143 A-1  (Tax Exempt) </a:t>
            </a:r>
          </a:p>
          <a:p>
            <a:r>
              <a:rPr lang="en-US" dirty="0"/>
              <a:t>							     $374,737 A-2  (Taxable)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70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8726E-3D6A-8869-3189-3446895A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2022 GO BONDS, SERIES 2023</a:t>
            </a:r>
            <a:br>
              <a:rPr lang="en-US" dirty="0"/>
            </a:br>
            <a:r>
              <a:rPr lang="en-US" dirty="0"/>
              <a:t>DEBT SERVICE FUND 337M (TAX EXEMPT)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F25A395-846D-4923-909F-D33B4F09F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113993"/>
              </p:ext>
            </p:extLst>
          </p:nvPr>
        </p:nvGraphicFramePr>
        <p:xfrm>
          <a:off x="1847461" y="1737360"/>
          <a:ext cx="8061647" cy="4084942"/>
        </p:xfrm>
        <a:graphic>
          <a:graphicData uri="http://schemas.openxmlformats.org/drawingml/2006/table">
            <a:tbl>
              <a:tblPr/>
              <a:tblGrid>
                <a:gridCol w="2644731">
                  <a:extLst>
                    <a:ext uri="{9D8B030D-6E8A-4147-A177-3AD203B41FA5}">
                      <a16:colId xmlns:a16="http://schemas.microsoft.com/office/drawing/2014/main" val="2726801079"/>
                    </a:ext>
                  </a:extLst>
                </a:gridCol>
                <a:gridCol w="1354229">
                  <a:extLst>
                    <a:ext uri="{9D8B030D-6E8A-4147-A177-3AD203B41FA5}">
                      <a16:colId xmlns:a16="http://schemas.microsoft.com/office/drawing/2014/main" val="3465803996"/>
                    </a:ext>
                  </a:extLst>
                </a:gridCol>
                <a:gridCol w="1354229">
                  <a:extLst>
                    <a:ext uri="{9D8B030D-6E8A-4147-A177-3AD203B41FA5}">
                      <a16:colId xmlns:a16="http://schemas.microsoft.com/office/drawing/2014/main" val="3657746168"/>
                    </a:ext>
                  </a:extLst>
                </a:gridCol>
                <a:gridCol w="1354229">
                  <a:extLst>
                    <a:ext uri="{9D8B030D-6E8A-4147-A177-3AD203B41FA5}">
                      <a16:colId xmlns:a16="http://schemas.microsoft.com/office/drawing/2014/main" val="3738575959"/>
                    </a:ext>
                  </a:extLst>
                </a:gridCol>
                <a:gridCol w="1354229">
                  <a:extLst>
                    <a:ext uri="{9D8B030D-6E8A-4147-A177-3AD203B41FA5}">
                      <a16:colId xmlns:a16="http://schemas.microsoft.com/office/drawing/2014/main" val="853064584"/>
                    </a:ext>
                  </a:extLst>
                </a:gridCol>
              </a:tblGrid>
              <a:tr h="213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Object Level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Available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% Available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798021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30321000  INTEREST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134,000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-134,000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03530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30 - OTHER CHARGES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134,000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-134,000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730544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79790100  CONTINGENCY APPR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345,492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345,492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100645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79 - Appropriation for Con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345,492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345,492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31663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**  Expenditure accounts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345,492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134,000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211,492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61.21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81322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91910100  PROP TAX CUR 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-62,118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-62,118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288098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 panose="020B0604020202020204" pitchFamily="34" charset="0"/>
                        </a:rPr>
                        <a:t>    91910200  PROP TAX CUR UNS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094089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91910300  PROP TAX CUR SUP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-744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-744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26375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 panose="020B0604020202020204" pitchFamily="34" charset="0"/>
                        </a:rPr>
                        <a:t>    91910400  PROP TAX SEC DEL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191163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91910500  PROP TAX SUP DEL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352212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91910600  PROP TAX UNITARY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-768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-768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761118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91914000  PROP TAX PENALTI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884362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91 - TAXES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-63,630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-614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-63,016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99.03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304607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94941000  INTEREST INCOME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-7,800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-93,340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85,540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1,096.66-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884509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94 - REVENUE FROM USE OF 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-7,800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-93,340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85,540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1,096.66-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462480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95952200  HOME PROP TAX 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47992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95 - INTERGOVERNMENTAL REV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-527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644106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**  REVENUE ACCOUNTS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-71,957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-93,954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21,997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30.57-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420682"/>
                  </a:ext>
                </a:extLst>
              </a:tr>
              <a:tr h="203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***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273,535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40,046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233,489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85.36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41462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4F4BED5-E349-7B61-A389-3F8E76825EFC}"/>
              </a:ext>
            </a:extLst>
          </p:cNvPr>
          <p:cNvSpPr txBox="1"/>
          <p:nvPr/>
        </p:nvSpPr>
        <p:spPr>
          <a:xfrm>
            <a:off x="1856792" y="5934269"/>
            <a:ext cx="805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Interest only payment made.         Property Tax Levy:  FY2024-25: $6.20 per $100k AV</a:t>
            </a:r>
          </a:p>
        </p:txBody>
      </p:sp>
    </p:spTree>
    <p:extLst>
      <p:ext uri="{BB962C8B-B14F-4D97-AF65-F5344CB8AC3E}">
        <p14:creationId xmlns:p14="http://schemas.microsoft.com/office/powerpoint/2010/main" val="685969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2325-D8C8-7EDF-9F41-32E8C2123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2022 GO BONDS, SERIES 2023 </a:t>
            </a:r>
            <a:br>
              <a:rPr lang="en-US" dirty="0"/>
            </a:br>
            <a:r>
              <a:rPr lang="en-US" dirty="0"/>
              <a:t>DEBT SERVICE FUND 337N (TAXABLE)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9D69F8-4D47-49E2-374B-DDD1E8F1B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098245"/>
              </p:ext>
            </p:extLst>
          </p:nvPr>
        </p:nvGraphicFramePr>
        <p:xfrm>
          <a:off x="1455576" y="1810139"/>
          <a:ext cx="9199985" cy="3778899"/>
        </p:xfrm>
        <a:graphic>
          <a:graphicData uri="http://schemas.openxmlformats.org/drawingml/2006/table">
            <a:tbl>
              <a:tblPr/>
              <a:tblGrid>
                <a:gridCol w="3018177">
                  <a:extLst>
                    <a:ext uri="{9D8B030D-6E8A-4147-A177-3AD203B41FA5}">
                      <a16:colId xmlns:a16="http://schemas.microsoft.com/office/drawing/2014/main" val="1370967603"/>
                    </a:ext>
                  </a:extLst>
                </a:gridCol>
                <a:gridCol w="1545452">
                  <a:extLst>
                    <a:ext uri="{9D8B030D-6E8A-4147-A177-3AD203B41FA5}">
                      <a16:colId xmlns:a16="http://schemas.microsoft.com/office/drawing/2014/main" val="4268402311"/>
                    </a:ext>
                  </a:extLst>
                </a:gridCol>
                <a:gridCol w="1545452">
                  <a:extLst>
                    <a:ext uri="{9D8B030D-6E8A-4147-A177-3AD203B41FA5}">
                      <a16:colId xmlns:a16="http://schemas.microsoft.com/office/drawing/2014/main" val="2363697299"/>
                    </a:ext>
                  </a:extLst>
                </a:gridCol>
                <a:gridCol w="1545452">
                  <a:extLst>
                    <a:ext uri="{9D8B030D-6E8A-4147-A177-3AD203B41FA5}">
                      <a16:colId xmlns:a16="http://schemas.microsoft.com/office/drawing/2014/main" val="1200148226"/>
                    </a:ext>
                  </a:extLst>
                </a:gridCol>
                <a:gridCol w="1545452">
                  <a:extLst>
                    <a:ext uri="{9D8B030D-6E8A-4147-A177-3AD203B41FA5}">
                      <a16:colId xmlns:a16="http://schemas.microsoft.com/office/drawing/2014/main" val="3580315323"/>
                    </a:ext>
                  </a:extLst>
                </a:gridCol>
              </a:tblGrid>
              <a:tr h="1792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Commitment Item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Available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% Available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155788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30321000  INTEREST EXPENSE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235,563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126,320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109,243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46.38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61565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30322000  BOND/LOAN REDEMP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690,000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-690,000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190162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30323000  LEASE OBLIG RETI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690,000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690,000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951535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30 - OTHER CHARGES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925,563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816,320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109,243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11.80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318013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79790100  CONTINGENCY APPR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897,961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897,961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147329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79 - Appropriation for Con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897,961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897,961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521511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**  Expenditure accounts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1,823,524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816,320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1,007,204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55.23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41246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91910100  PROP TAX CUR 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-925,182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-925,182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683718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 panose="020B0604020202020204" pitchFamily="34" charset="0"/>
                        </a:rPr>
                        <a:t>    91910200  PROP TAX CUR UNS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190867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91910300  PROP TAX CUR SUP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-11,417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-11,417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209713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effectLst/>
                          <a:latin typeface="Arial" panose="020B0604020202020204" pitchFamily="34" charset="0"/>
                        </a:rPr>
                        <a:t>    91910400  PROP TAX SEC DEL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-8,812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8,812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040691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91910500  PROP TAX SUP DEL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-627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16570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91910600  PROP TAX UNITARY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-11,797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-11,797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785260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91914000  PROP TAX PENALTI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610406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91 - TAXES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-948,396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-9,439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-938,957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99.00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354842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94941000  INTEREST INCOME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-13,000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-294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-12,706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97.74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078404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94 - REVENUE FROM USE OF 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-13,000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-294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-12,706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97.74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073918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   95952200  HOME PROP TAX 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C3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-8,090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-8,090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828128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   95 - INTERGOVERNMENTAL REV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-8,090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-8,090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100.00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947788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**  REVENUE ACCOUNTS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-969,486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-9,733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-959,753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99.00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774360"/>
                  </a:ext>
                </a:extLst>
              </a:tr>
              <a:tr h="171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***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854,038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806,587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47,451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5.56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8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6402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DDDC931-0249-D60B-2CD7-020BF96CD8D2}"/>
              </a:ext>
            </a:extLst>
          </p:cNvPr>
          <p:cNvSpPr txBox="1"/>
          <p:nvPr/>
        </p:nvSpPr>
        <p:spPr>
          <a:xfrm>
            <a:off x="1455576" y="5719665"/>
            <a:ext cx="9199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Interest and Principal payment made.	     Property Tax Levy for FY2024-25:  $6.20 per $100 AV</a:t>
            </a:r>
          </a:p>
        </p:txBody>
      </p:sp>
    </p:spTree>
    <p:extLst>
      <p:ext uri="{BB962C8B-B14F-4D97-AF65-F5344CB8AC3E}">
        <p14:creationId xmlns:p14="http://schemas.microsoft.com/office/powerpoint/2010/main" val="5610507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1410</TotalTime>
  <Words>1542</Words>
  <Application>Microsoft Office PowerPoint</Application>
  <PresentationFormat>Widescreen</PresentationFormat>
  <Paragraphs>706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Calibri Light</vt:lpstr>
      <vt:lpstr>Calisto MT</vt:lpstr>
      <vt:lpstr>Retrospect</vt:lpstr>
      <vt:lpstr>Microsoft Excel Worksheet</vt:lpstr>
      <vt:lpstr>FY 2024-25 Adopted Budget for  Funds 337A , 337L, 337M, AND 337N</vt:lpstr>
      <vt:lpstr>Introduction </vt:lpstr>
      <vt:lpstr>PowerPoint Presentation</vt:lpstr>
      <vt:lpstr>GENERAL FUND 337A – MAIN REVENUE CATEGORIES AND SUMMARIES                            MID YEAR BUDGET STATUS FY2024-25   </vt:lpstr>
      <vt:lpstr>PowerPoint Presentation</vt:lpstr>
      <vt:lpstr>PowerPoint Presentation</vt:lpstr>
      <vt:lpstr>2022 GO BONDS, SERIES 2023 CAPITAL PROJECTS FUND 337L (TAX EXEMPT &amp; TAXABLE)</vt:lpstr>
      <vt:lpstr>2022 GO BONDS, SERIES 2023 DEBT SERVICE FUND 337M (TAX EXEMPT)</vt:lpstr>
      <vt:lpstr>2022 GO BONDS, SERIES 2023  DEBT SERVICE FUND 337N (TAXABLE)</vt:lpstr>
      <vt:lpstr>2022 GO BOND, SERIES 2023 RESTRICTED ASSET FUND 52L0 (TAX EXEMPT)</vt:lpstr>
      <vt:lpstr>2022 GO BOND, SERIES 2023 RESTRICTED ASSET FUND 52M0 (TAXABLE)</vt:lpstr>
      <vt:lpstr>Conclusion Next steps: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2021-22 Budget Proposals for  Funds  337A and 337B</dc:title>
  <dc:creator>Ingrid Penney</dc:creator>
  <cp:lastModifiedBy>Ingrid Penney</cp:lastModifiedBy>
  <cp:revision>55</cp:revision>
  <cp:lastPrinted>2025-02-21T01:30:22Z</cp:lastPrinted>
  <dcterms:created xsi:type="dcterms:W3CDTF">2021-03-16T20:57:54Z</dcterms:created>
  <dcterms:modified xsi:type="dcterms:W3CDTF">2025-02-21T01:31:56Z</dcterms:modified>
</cp:coreProperties>
</file>